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86" r:id="rId13"/>
    <p:sldId id="267" r:id="rId14"/>
    <p:sldId id="268" r:id="rId15"/>
    <p:sldId id="270" r:id="rId16"/>
    <p:sldId id="273" r:id="rId17"/>
    <p:sldId id="275" r:id="rId18"/>
    <p:sldId id="276" r:id="rId19"/>
    <p:sldId id="277" r:id="rId20"/>
    <p:sldId id="278" r:id="rId21"/>
    <p:sldId id="279" r:id="rId22"/>
    <p:sldId id="284" r:id="rId23"/>
    <p:sldId id="282" r:id="rId24"/>
    <p:sldId id="283" r:id="rId2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5"/>
    <p:restoredTop sz="94728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B894-2925-4048-99E1-C138ACFC237F}" type="datetimeFigureOut">
              <a:rPr lang="nl-BE" smtClean="0"/>
              <a:pPr/>
              <a:t>3/09/2019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AF92-3541-48E9-A6B9-EF69F50FCDC9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7016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B894-2925-4048-99E1-C138ACFC237F}" type="datetimeFigureOut">
              <a:rPr lang="nl-BE" smtClean="0"/>
              <a:pPr/>
              <a:t>3/09/2019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AF92-3541-48E9-A6B9-EF69F50FCDC9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9777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B894-2925-4048-99E1-C138ACFC237F}" type="datetimeFigureOut">
              <a:rPr lang="nl-BE" smtClean="0"/>
              <a:pPr/>
              <a:t>3/09/2019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AF92-3541-48E9-A6B9-EF69F50FCDC9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53425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B894-2925-4048-99E1-C138ACFC237F}" type="datetimeFigureOut">
              <a:rPr lang="nl-BE" smtClean="0"/>
              <a:pPr/>
              <a:t>3/09/2019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AF92-3541-48E9-A6B9-EF69F50FCDC9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3326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B894-2925-4048-99E1-C138ACFC237F}" type="datetimeFigureOut">
              <a:rPr lang="nl-BE" smtClean="0"/>
              <a:pPr/>
              <a:t>3/09/2019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AF92-3541-48E9-A6B9-EF69F50FCDC9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33341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B894-2925-4048-99E1-C138ACFC237F}" type="datetimeFigureOut">
              <a:rPr lang="nl-BE" smtClean="0"/>
              <a:pPr/>
              <a:t>3/09/2019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AF92-3541-48E9-A6B9-EF69F50FCDC9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0317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B894-2925-4048-99E1-C138ACFC237F}" type="datetimeFigureOut">
              <a:rPr lang="nl-BE" smtClean="0"/>
              <a:pPr/>
              <a:t>3/09/2019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AF92-3541-48E9-A6B9-EF69F50FCDC9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79500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B894-2925-4048-99E1-C138ACFC237F}" type="datetimeFigureOut">
              <a:rPr lang="nl-BE" smtClean="0"/>
              <a:pPr/>
              <a:t>3/09/2019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AF92-3541-48E9-A6B9-EF69F50FCDC9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086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B894-2925-4048-99E1-C138ACFC237F}" type="datetimeFigureOut">
              <a:rPr lang="nl-BE" smtClean="0"/>
              <a:pPr/>
              <a:t>3/09/2019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AF92-3541-48E9-A6B9-EF69F50FCDC9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34621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B894-2925-4048-99E1-C138ACFC237F}" type="datetimeFigureOut">
              <a:rPr lang="nl-BE" smtClean="0"/>
              <a:pPr/>
              <a:t>3/09/2019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AF92-3541-48E9-A6B9-EF69F50FCDC9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651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B894-2925-4048-99E1-C138ACFC237F}" type="datetimeFigureOut">
              <a:rPr lang="nl-BE" smtClean="0"/>
              <a:pPr/>
              <a:t>3/09/2019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AF92-3541-48E9-A6B9-EF69F50FCDC9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641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FB894-2925-4048-99E1-C138ACFC237F}" type="datetimeFigureOut">
              <a:rPr lang="nl-BE" smtClean="0"/>
              <a:pPr/>
              <a:t>3/09/2019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4AF92-3541-48E9-A6B9-EF69F50FCDC9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3783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be/url?sa=i&amp;rct=j&amp;q=&amp;esrc=s&amp;source=images&amp;cd=&amp;cad=rja&amp;uact=8&amp;ved=0ahUKEwjl27bO8M_VAhXMZVAKHTZoCmUQjRwIBw&amp;url=http://www.masjamols.nl/maan-roos-vis.html&amp;psig=AFQjCNFB2ytjWD-rLVkpqKpxdtmgM80slw&amp;ust=150256490520165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be/url?sa=i&amp;rct=j&amp;q=&amp;esrc=s&amp;source=images&amp;cd=&amp;cad=rja&amp;uact=8&amp;ved=0ahUKEwjl27bO8M_VAhXMZVAKHTZoCmUQjRwIBw&amp;url=http://www.masjamols.nl/maan-roos-vis.html&amp;psig=AFQjCNFB2ytjWD-rLVkpqKpxdtmgM80slw&amp;ust=150256490520165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e/url?sa=i&amp;rct=j&amp;q=&amp;esrc=s&amp;source=images&amp;cd=&amp;cad=rja&amp;uact=8&amp;ved=0ahUKEwjl27bO8M_VAhXMZVAKHTZoCmUQjRwIBw&amp;url=http://www.masjamols.nl/maan-roos-vis.html&amp;psig=AFQjCNFB2ytjWD-rLVkpqKpxdtmgM80slw&amp;ust=1502564905201652" TargetMode="External"/><Relationship Id="rId2" Type="http://schemas.openxmlformats.org/officeDocument/2006/relationships/hyperlink" Target="https://eersteleerjaarwonderwijs.weebly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be/url?sa=i&amp;rct=j&amp;q=&amp;esrc=s&amp;source=images&amp;cd=&amp;cad=rja&amp;uact=8&amp;ved=0ahUKEwjl27bO8M_VAhXMZVAKHTZoCmUQjRwIBw&amp;url=http://www.masjamols.nl/maan-roos-vis.html&amp;psig=AFQjCNFB2ytjWD-rLVkpqKpxdtmgM80slw&amp;ust=1502564905201652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be/url?sa=i&amp;rct=j&amp;q=&amp;esrc=s&amp;source=images&amp;cd=&amp;cad=rja&amp;uact=8&amp;ved=0ahUKEwjl27bO8M_VAhXMZVAKHTZoCmUQjRwIBw&amp;url=http://www.masjamols.nl/maan-roos-vis.html&amp;psig=AFQjCNFB2ytjWD-rLVkpqKpxdtmgM80slw&amp;ust=1502564905201652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be/url?sa=i&amp;rct=j&amp;q=&amp;esrc=s&amp;source=images&amp;cd=&amp;cad=rja&amp;uact=8&amp;ved=0ahUKEwjl27bO8M_VAhXMZVAKHTZoCmUQjRwIBw&amp;url=http://www.masjamols.nl/maan-roos-vis.html&amp;psig=AFQjCNFB2ytjWD-rLVkpqKpxdtmgM80slw&amp;ust=1502564905201652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be/url?sa=i&amp;rct=j&amp;q=&amp;esrc=s&amp;source=images&amp;cd=&amp;cad=rja&amp;uact=8&amp;ved=0ahUKEwjl27bO8M_VAhXMZVAKHTZoCmUQjRwIBw&amp;url=http://www.masjamols.nl/maan-roos-vis.html&amp;psig=AFQjCNFB2ytjWD-rLVkpqKpxdtmgM80slw&amp;ust=1502564905201652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be/url?sa=i&amp;rct=j&amp;q=&amp;esrc=s&amp;source=images&amp;cd=&amp;cad=rja&amp;uact=8&amp;ved=0ahUKEwjl27bO8M_VAhXMZVAKHTZoCmUQjRwIBw&amp;url=http://www.masjamols.nl/maan-roos-vis.html&amp;psig=AFQjCNFB2ytjWD-rLVkpqKpxdtmgM80slw&amp;ust=1502564905201652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be/url?sa=i&amp;rct=j&amp;q=&amp;esrc=s&amp;source=images&amp;cd=&amp;cad=rja&amp;uact=8&amp;ved=0ahUKEwjl27bO8M_VAhXMZVAKHTZoCmUQjRwIBw&amp;url=http://www.masjamols.nl/maan-roos-vis.html&amp;psig=AFQjCNFB2ytjWD-rLVkpqKpxdtmgM80slw&amp;ust=1502564905201652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be/url?sa=i&amp;rct=j&amp;q=&amp;esrc=s&amp;source=images&amp;cd=&amp;cad=rja&amp;uact=8&amp;ved=0ahUKEwjl27bO8M_VAhXMZVAKHTZoCmUQjRwIBw&amp;url=http://www.masjamols.nl/maan-roos-vis.html&amp;psig=AFQjCNFB2ytjWD-rLVkpqKpxdtmgM80slw&amp;ust=1502564905201652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be/url?sa=i&amp;rct=j&amp;q=&amp;esrc=s&amp;source=images&amp;cd=&amp;cad=rja&amp;uact=8&amp;ved=0ahUKEwjl27bO8M_VAhXMZVAKHTZoCmUQjRwIBw&amp;url=http://www.masjamols.nl/maan-roos-vis.html&amp;psig=AFQjCNFB2ytjWD-rLVkpqKpxdtmgM80slw&amp;ust=150256490520165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be/url?sa=i&amp;rct=j&amp;q=&amp;esrc=s&amp;source=images&amp;cd=&amp;cad=rja&amp;uact=8&amp;ved=0ahUKEwjl27bO8M_VAhXMZVAKHTZoCmUQjRwIBw&amp;url=http://www.masjamols.nl/maan-roos-vis.html&amp;psig=AFQjCNFB2ytjWD-rLVkpqKpxdtmgM80slw&amp;ust=1502564905201652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be/url?sa=i&amp;rct=j&amp;q=&amp;esrc=s&amp;source=images&amp;cd=&amp;cad=rja&amp;uact=8&amp;ved=0ahUKEwjl27bO8M_VAhXMZVAKHTZoCmUQjRwIBw&amp;url=http://www.masjamols.nl/maan-roos-vis.html&amp;psig=AFQjCNFB2ytjWD-rLVkpqKpxdtmgM80slw&amp;ust=1502564905201652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be/url?sa=i&amp;rct=j&amp;q=&amp;esrc=s&amp;source=images&amp;cd=&amp;cad=rja&amp;uact=8&amp;ved=0ahUKEwjl27bO8M_VAhXMZVAKHTZoCmUQjRwIBw&amp;url=http://www.masjamols.nl/maan-roos-vis.html&amp;psig=AFQjCNFB2ytjWD-rLVkpqKpxdtmgM80slw&amp;ust=150256490520165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be/url?sa=i&amp;rct=j&amp;q=&amp;esrc=s&amp;source=images&amp;cd=&amp;cad=rja&amp;uact=8&amp;ved=0ahUKEwjl27bO8M_VAhXMZVAKHTZoCmUQjRwIBw&amp;url=http://www.masjamols.nl/maan-roos-vis.html&amp;psig=AFQjCNFB2ytjWD-rLVkpqKpxdtmgM80slw&amp;ust=1502564905201652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be/url?sa=i&amp;rct=j&amp;q=&amp;esrc=s&amp;source=images&amp;cd=&amp;cad=rja&amp;uact=8&amp;ved=0ahUKEwjl27bO8M_VAhXMZVAKHTZoCmUQjRwIBw&amp;url=http://www.masjamols.nl/maan-roos-vis.html&amp;psig=AFQjCNFB2ytjWD-rLVkpqKpxdtmgM80slw&amp;ust=1502564905201652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be/url?sa=i&amp;rct=j&amp;q=&amp;esrc=s&amp;source=images&amp;cd=&amp;cad=rja&amp;uact=8&amp;ved=0ahUKEwjl27bO8M_VAhXMZVAKHTZoCmUQjRwIBw&amp;url=http://www.masjamols.nl/maan-roos-vis.html&amp;psig=AFQjCNFB2ytjWD-rLVkpqKpxdtmgM80slw&amp;ust=150256490520165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be/url?sa=i&amp;rct=j&amp;q=&amp;esrc=s&amp;source=images&amp;cd=&amp;cad=rja&amp;uact=8&amp;ved=0ahUKEwjl27bO8M_VAhXMZVAKHTZoCmUQjRwIBw&amp;url=http://www.masjamols.nl/maan-roos-vis.html&amp;psig=AFQjCNFB2ytjWD-rLVkpqKpxdtmgM80slw&amp;ust=150256490520165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be/url?sa=i&amp;rct=j&amp;q=&amp;esrc=s&amp;source=images&amp;cd=&amp;cad=rja&amp;uact=8&amp;ved=0ahUKEwjl27bO8M_VAhXMZVAKHTZoCmUQjRwIBw&amp;url=http://www.masjamols.nl/maan-roos-vis.html&amp;psig=AFQjCNFB2ytjWD-rLVkpqKpxdtmgM80slw&amp;ust=150256490520165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be/url?sa=i&amp;rct=j&amp;q=&amp;esrc=s&amp;source=images&amp;cd=&amp;cad=rja&amp;uact=8&amp;ved=0ahUKEwjl27bO8M_VAhXMZVAKHTZoCmUQjRwIBw&amp;url=http://www.masjamols.nl/maan-roos-vis.html&amp;psig=AFQjCNFB2ytjWD-rLVkpqKpxdtmgM80slw&amp;ust=150256490520165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be/url?sa=i&amp;rct=j&amp;q=&amp;esrc=s&amp;source=images&amp;cd=&amp;cad=rja&amp;uact=8&amp;ved=0ahUKEwjl27bO8M_VAhXMZVAKHTZoCmUQjRwIBw&amp;url=http://www.masjamols.nl/maan-roos-vis.html&amp;psig=AFQjCNFB2ytjWD-rLVkpqKpxdtmgM80slw&amp;ust=150256490520165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be/url?sa=i&amp;rct=j&amp;q=&amp;esrc=s&amp;source=images&amp;cd=&amp;cad=rja&amp;uact=8&amp;ved=0ahUKEwjl27bO8M_VAhXMZVAKHTZoCmUQjRwIBw&amp;url=http://www.masjamols.nl/maan-roos-vis.html&amp;psig=AFQjCNFB2ytjWD-rLVkpqKpxdtmgM80slw&amp;ust=150256490520165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be/url?sa=i&amp;rct=j&amp;q=&amp;esrc=s&amp;source=images&amp;cd=&amp;cad=rja&amp;uact=8&amp;ved=0ahUKEwjl27bO8M_VAhXMZVAKHTZoCmUQjRwIBw&amp;url=http://www.masjamols.nl/maan-roos-vis.html&amp;psig=AFQjCNFB2ytjWD-rLVkpqKpxdtmgM80slw&amp;ust=150256490520165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be/url?sa=i&amp;rct=j&amp;q=&amp;esrc=s&amp;source=images&amp;cd=&amp;cad=rja&amp;uact=8&amp;ved=0ahUKEwjl27bO8M_VAhXMZVAKHTZoCmUQjRwIBw&amp;url=http://www.masjamols.nl/maan-roos-vis.html&amp;psig=AFQjCNFB2ytjWD-rLVkpqKpxdtmgM80slw&amp;ust=150256490520165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4464496"/>
          </a:xfrm>
        </p:spPr>
        <p:txBody>
          <a:bodyPr>
            <a:normAutofit/>
          </a:bodyPr>
          <a:lstStyle/>
          <a:p>
            <a:r>
              <a:rPr lang="nl-BE" sz="5400" b="1" dirty="0" smtClean="0">
                <a:solidFill>
                  <a:schemeClr val="bg1"/>
                </a:solidFill>
                <a:latin typeface="Sebran3" panose="00000400000000000000" pitchFamily="2" charset="0"/>
                <a:cs typeface="Aharoni" pitchFamily="2" charset="-79"/>
              </a:rPr>
              <a:t>Het ABC van het </a:t>
            </a:r>
            <a:br>
              <a:rPr lang="nl-BE" sz="5400" b="1" dirty="0" smtClean="0">
                <a:solidFill>
                  <a:schemeClr val="bg1"/>
                </a:solidFill>
                <a:latin typeface="Sebran3" panose="00000400000000000000" pitchFamily="2" charset="0"/>
                <a:cs typeface="Aharoni" pitchFamily="2" charset="-79"/>
              </a:rPr>
            </a:br>
            <a:r>
              <a:rPr lang="nl-BE" sz="5400" b="1" dirty="0" smtClean="0">
                <a:solidFill>
                  <a:schemeClr val="bg1"/>
                </a:solidFill>
                <a:latin typeface="Sebran3" panose="00000400000000000000" pitchFamily="2" charset="0"/>
                <a:cs typeface="Aharoni" pitchFamily="2" charset="-79"/>
              </a:rPr>
              <a:t>1ste leerjaar</a:t>
            </a:r>
            <a:br>
              <a:rPr lang="nl-BE" sz="5400" b="1" dirty="0" smtClean="0">
                <a:solidFill>
                  <a:schemeClr val="bg1"/>
                </a:solidFill>
                <a:latin typeface="Sebran3" panose="00000400000000000000" pitchFamily="2" charset="0"/>
                <a:cs typeface="Aharoni" pitchFamily="2" charset="-79"/>
              </a:rPr>
            </a:br>
            <a:r>
              <a:rPr lang="nl-BE" sz="5400" b="1" dirty="0" smtClean="0">
                <a:solidFill>
                  <a:schemeClr val="bg1"/>
                </a:solidFill>
                <a:latin typeface="Sebran3" panose="00000400000000000000" pitchFamily="2" charset="0"/>
                <a:cs typeface="Aharoni" pitchFamily="2" charset="-79"/>
              </a:rPr>
              <a:t>bij juf Denise &amp; juf Phyby</a:t>
            </a:r>
            <a:endParaRPr lang="nl-BE" sz="5400" b="1" dirty="0">
              <a:solidFill>
                <a:schemeClr val="bg1"/>
              </a:solidFill>
              <a:latin typeface="Sebran3" panose="00000400000000000000" pitchFamily="2" charset="0"/>
              <a:cs typeface="Aharoni" pitchFamily="2" charset="-79"/>
            </a:endParaRPr>
          </a:p>
        </p:txBody>
      </p:sp>
      <p:pic>
        <p:nvPicPr>
          <p:cNvPr id="27650" name="Picture 2" descr="Gerelateerde afbeeld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437112"/>
            <a:ext cx="1728192" cy="2015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68401"/>
            <a:ext cx="8219586" cy="1080120"/>
          </a:xfrm>
        </p:spPr>
        <p:txBody>
          <a:bodyPr>
            <a:noAutofit/>
          </a:bodyPr>
          <a:lstStyle/>
          <a:p>
            <a:pPr algn="l"/>
            <a:r>
              <a:rPr lang="nl-BE" sz="4000" dirty="0" smtClean="0">
                <a:solidFill>
                  <a:srgbClr val="FFFF00"/>
                </a:solidFill>
                <a:latin typeface="Sebran3" panose="00000400000000000000" pitchFamily="2" charset="0"/>
              </a:rPr>
              <a:t>H van Huiswerk</a:t>
            </a:r>
            <a:endParaRPr lang="nl-BE" sz="4000" dirty="0">
              <a:solidFill>
                <a:srgbClr val="FFFF00"/>
              </a:solidFill>
              <a:latin typeface="Sebran3" panose="00000400000000000000" pitchFamily="2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76679" y="1096887"/>
            <a:ext cx="8229600" cy="2708732"/>
          </a:xfrm>
        </p:spPr>
        <p:txBody>
          <a:bodyPr>
            <a:normAutofit/>
          </a:bodyPr>
          <a:lstStyle/>
          <a:p>
            <a:endParaRPr lang="nl-BE" sz="24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Oefenen met groene letterkaartjes/leesblaadje (woe &amp; vrij)</a:t>
            </a:r>
          </a:p>
          <a:p>
            <a:r>
              <a:rPr lang="nl-BE" sz="2400" dirty="0">
                <a:solidFill>
                  <a:schemeClr val="bg1"/>
                </a:solidFill>
                <a:latin typeface="Calibri" panose="020F0502020204030204" pitchFamily="34" charset="0"/>
              </a:rPr>
              <a:t>R</a:t>
            </a:r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ekenhuiswerk op </a:t>
            </a:r>
            <a:r>
              <a:rPr lang="nl-BE" sz="24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bingel</a:t>
            </a:r>
            <a:r>
              <a:rPr lang="nl-BE" sz="24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(ma &amp; do) 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Schrijfoefening (di) 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Verder (buiten) </a:t>
            </a:r>
            <a:r>
              <a:rPr lang="nl-BE" sz="2400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spelen</a:t>
            </a:r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!</a:t>
            </a:r>
          </a:p>
        </p:txBody>
      </p:sp>
      <p:pic>
        <p:nvPicPr>
          <p:cNvPr id="4" name="Picture 2" descr="Gerelateerde afbeeld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380313" y="376887"/>
            <a:ext cx="1234809" cy="1440000"/>
          </a:xfrm>
          <a:prstGeom prst="rect">
            <a:avLst/>
          </a:prstGeom>
          <a:noFill/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414393" y="3460276"/>
            <a:ext cx="8219586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nl-BE" sz="4000" dirty="0" smtClean="0">
              <a:solidFill>
                <a:srgbClr val="FFFF00"/>
              </a:solidFill>
              <a:latin typeface="Sebran3" panose="00000400000000000000" pitchFamily="2" charset="0"/>
            </a:endParaRPr>
          </a:p>
          <a:p>
            <a:pPr algn="l"/>
            <a:r>
              <a:rPr lang="nl-BE" sz="4000" dirty="0" smtClean="0">
                <a:solidFill>
                  <a:srgbClr val="FFFF00"/>
                </a:solidFill>
                <a:latin typeface="Sebran3" panose="00000400000000000000" pitchFamily="2" charset="0"/>
              </a:rPr>
              <a:t>H van Hoekenwerk</a:t>
            </a:r>
            <a:endParaRPr lang="nl-BE" sz="4000" dirty="0">
              <a:solidFill>
                <a:srgbClr val="FFFF00"/>
              </a:solidFill>
              <a:latin typeface="Sebran3" panose="00000400000000000000" pitchFamily="2" charset="0"/>
            </a:endParaRP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414393" y="4433198"/>
            <a:ext cx="8229600" cy="158417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BE" sz="24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Tot herfstvakantie sowieso een speelhoek 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Begin focus op fijne motoriek &amp; schrijven (speelse werkvorm)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Leerstof komt (taal, wiskunde en </a:t>
            </a:r>
            <a:r>
              <a:rPr lang="nl-BE" sz="24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wero</a:t>
            </a:r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) opnieuw aan bod in de vorm van speelse werkvormen</a:t>
            </a:r>
          </a:p>
          <a:p>
            <a:endParaRPr lang="nl-BE" sz="24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nl-BE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nl-BE" sz="4000" dirty="0" smtClean="0">
                <a:solidFill>
                  <a:srgbClr val="FFFF00"/>
                </a:solidFill>
                <a:latin typeface="Sebran3" panose="00000400000000000000" pitchFamily="2" charset="0"/>
              </a:rPr>
              <a:t>I van Informatie</a:t>
            </a:r>
            <a:endParaRPr lang="nl-BE" sz="4000" dirty="0">
              <a:solidFill>
                <a:srgbClr val="FFFF00"/>
              </a:solidFill>
              <a:latin typeface="Sebran3" panose="00000400000000000000" pitchFamily="2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3706" y="1268760"/>
            <a:ext cx="8229600" cy="287058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Maandbrief met alle activiteiten/uitstappen</a:t>
            </a:r>
            <a:endParaRPr lang="nl-BE" sz="2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Schoolbrochure</a:t>
            </a:r>
          </a:p>
          <a:p>
            <a:pPr>
              <a:spcBef>
                <a:spcPts val="0"/>
              </a:spcBef>
            </a:pPr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E-mailadres juffen: denise.de.cock@sgkei.be</a:t>
            </a:r>
          </a:p>
          <a:p>
            <a:pPr lvl="5">
              <a:spcBef>
                <a:spcPts val="0"/>
              </a:spcBef>
            </a:pPr>
            <a:r>
              <a:rPr lang="nl-BE" sz="12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</a:t>
            </a:r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phyby.wuytack@sgkei.be</a:t>
            </a:r>
            <a:endParaRPr lang="nl-BE" sz="2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nl-BE" sz="4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Extra briefjes bij uitstappen</a:t>
            </a:r>
          </a:p>
          <a:p>
            <a:pPr>
              <a:spcBef>
                <a:spcPts val="0"/>
              </a:spcBef>
            </a:pPr>
            <a:r>
              <a:rPr lang="nl-BE" sz="2400" dirty="0">
                <a:solidFill>
                  <a:schemeClr val="bg1"/>
                </a:solidFill>
                <a:latin typeface="Calibri" panose="020F0502020204030204" pitchFamily="34" charset="0"/>
              </a:rPr>
              <a:t>Klasblog: </a:t>
            </a:r>
            <a:r>
              <a:rPr lang="nl-BE" sz="2400" dirty="0">
                <a:solidFill>
                  <a:schemeClr val="bg1"/>
                </a:solidFill>
                <a:latin typeface="Calibri" panose="020F0502020204030204" pitchFamily="34" charset="0"/>
                <a:hlinkClick r:id="rId2"/>
              </a:rPr>
              <a:t>https://</a:t>
            </a:r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hlinkClick r:id="rId2"/>
              </a:rPr>
              <a:t>eersteleerjaarwonderwijs.weebly.com</a:t>
            </a:r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</a:p>
          <a:p>
            <a:pPr>
              <a:spcBef>
                <a:spcPts val="0"/>
              </a:spcBef>
            </a:pPr>
            <a:endParaRPr lang="nl-BE" sz="2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nl-BE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Gerelateerde afbeeldi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485003" y="395945"/>
            <a:ext cx="1234809" cy="1440000"/>
          </a:xfrm>
          <a:prstGeom prst="rect">
            <a:avLst/>
          </a:prstGeom>
          <a:noFill/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457200" y="38329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nl-BE" sz="4000" dirty="0">
              <a:solidFill>
                <a:srgbClr val="FFFF00"/>
              </a:solidFill>
              <a:latin typeface="Sebran3" panose="00000400000000000000" pitchFamily="2" charset="0"/>
            </a:endParaRP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457200" y="4748267"/>
            <a:ext cx="8229600" cy="1806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nl-BE" sz="24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nl-BE" sz="24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nl-BE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BE" dirty="0" smtClean="0">
                <a:solidFill>
                  <a:srgbClr val="FFFF00"/>
                </a:solidFill>
                <a:latin typeface="Sebran3" panose="00000400000000000000" pitchFamily="2" charset="0"/>
              </a:rPr>
              <a:t>K </a:t>
            </a:r>
            <a:r>
              <a:rPr lang="nl-BE" dirty="0">
                <a:solidFill>
                  <a:srgbClr val="FFFF00"/>
                </a:solidFill>
                <a:latin typeface="Sebran3" panose="00000400000000000000" pitchFamily="2" charset="0"/>
              </a:rPr>
              <a:t>van </a:t>
            </a:r>
            <a:r>
              <a:rPr lang="nl-BE" dirty="0" err="1" smtClean="0">
                <a:solidFill>
                  <a:srgbClr val="FFFF00"/>
                </a:solidFill>
                <a:latin typeface="Sebran3" panose="00000400000000000000" pitchFamily="2" charset="0"/>
              </a:rPr>
              <a:t>Kindcontact</a:t>
            </a:r>
            <a:endParaRPr lang="nl-BE" dirty="0"/>
          </a:p>
        </p:txBody>
      </p:sp>
      <p:sp>
        <p:nvSpPr>
          <p:cNvPr id="3" name="Rechthoek 2"/>
          <p:cNvSpPr/>
          <p:nvPr/>
        </p:nvSpPr>
        <p:spPr>
          <a:xfrm>
            <a:off x="428499" y="1556792"/>
            <a:ext cx="806489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3 keer per jaar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Een-op-een gesprek tussen leerkracht en leerling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Opsporen en voorkomen van pestgedrag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Pijlen naar welbevinden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sz="24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nl-BE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Gerelateerde afbeeld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451991" y="332656"/>
            <a:ext cx="1234809" cy="144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8725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2739" y="1268760"/>
            <a:ext cx="8229600" cy="2793305"/>
          </a:xfrm>
        </p:spPr>
        <p:txBody>
          <a:bodyPr>
            <a:normAutofit/>
          </a:bodyPr>
          <a:lstStyle/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Regelmatig oefenen, uw hulp is belangrijk!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Groene letters, leesblaadjes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Leesboekjes (vanaf januari op AVI-niveau)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nieuwjaar: tandemlezen</a:t>
            </a:r>
          </a:p>
        </p:txBody>
      </p:sp>
      <p:pic>
        <p:nvPicPr>
          <p:cNvPr id="4" name="Picture 2" descr="Gerelateerde afbeeld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08352"/>
            <a:ext cx="1234809" cy="1440000"/>
          </a:xfrm>
          <a:prstGeom prst="rect">
            <a:avLst/>
          </a:prstGeom>
          <a:noFill/>
        </p:spPr>
      </p:pic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62739" y="226807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nl-BE" sz="4000" dirty="0" smtClean="0">
                <a:solidFill>
                  <a:srgbClr val="FFFF00"/>
                </a:solidFill>
                <a:latin typeface="Sebran3" panose="00000400000000000000" pitchFamily="2" charset="0"/>
              </a:rPr>
              <a:t>L van Lezen</a:t>
            </a:r>
            <a:endParaRPr lang="nl-BE" sz="4000" dirty="0">
              <a:solidFill>
                <a:srgbClr val="FFFF00"/>
              </a:solidFill>
              <a:latin typeface="Sebran3" panose="00000400000000000000" pitchFamily="2" charset="0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82889" y="394753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nl-BE" sz="4000" dirty="0">
              <a:solidFill>
                <a:srgbClr val="FFFF00"/>
              </a:solidFill>
              <a:latin typeface="Sebran3" panose="00000400000000000000" pitchFamily="2" charset="0"/>
            </a:endParaRP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462739" y="4941169"/>
            <a:ext cx="8229600" cy="1120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BE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553519"/>
            <a:ext cx="8229600" cy="4827649"/>
          </a:xfrm>
        </p:spPr>
        <p:txBody>
          <a:bodyPr>
            <a:normAutofit/>
          </a:bodyPr>
          <a:lstStyle/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Beeld (knutselen)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Muziek (zingen, ritmiek)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Drama (toneel, schimmenspel, poppenkast)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Beweging (dansen)</a:t>
            </a:r>
            <a:endParaRPr lang="nl-BE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Media (tablet, computer, foto’s, …)</a:t>
            </a:r>
          </a:p>
          <a:p>
            <a:endParaRPr lang="nl-BE" sz="24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Afgestemd op het W.O.-thema of de actualiteit</a:t>
            </a:r>
            <a:endParaRPr lang="nl-BE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Gerelateerde afbeeld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164288" y="1196752"/>
            <a:ext cx="1234809" cy="1440000"/>
          </a:xfrm>
          <a:prstGeom prst="rect">
            <a:avLst/>
          </a:prstGeom>
          <a:noFill/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457200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BE" sz="4000" dirty="0" smtClean="0">
                <a:solidFill>
                  <a:srgbClr val="FFFF00"/>
                </a:solidFill>
                <a:latin typeface="Sebran3" panose="00000400000000000000" pitchFamily="2" charset="0"/>
              </a:rPr>
              <a:t>M van Muzische Vorming</a:t>
            </a:r>
            <a:endParaRPr lang="nl-BE" sz="4000" dirty="0">
              <a:solidFill>
                <a:srgbClr val="FFFF00"/>
              </a:solidFill>
              <a:latin typeface="Sebran3" panose="000004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475656"/>
            <a:ext cx="8229600" cy="3921299"/>
          </a:xfrm>
        </p:spPr>
        <p:txBody>
          <a:bodyPr>
            <a:normAutofit/>
          </a:bodyPr>
          <a:lstStyle/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Gesprek met leerkracht en/of zorg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Bespreken van welbevinden, resultaten, gedrag, …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Wordt tijdig aangekondigd met briefje, inschrijven per blok, nadien uur toegewezen (afhankelijk van broers en zussen)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Indien u tussendoor vragen hebt: één van ons zeker aanspreken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(of 4) </a:t>
            </a:r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oudercontacten: 22 of 23 oktober, </a:t>
            </a:r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of 3 december, 9 of 10 maart, einde </a:t>
            </a:r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schooljaar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Oudercontact rond </a:t>
            </a:r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paasvakantie </a:t>
            </a:r>
            <a:endParaRPr lang="nl-BE" sz="24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Gerelateerde afbeeld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462335" y="335182"/>
            <a:ext cx="1234809" cy="1440000"/>
          </a:xfrm>
          <a:prstGeom prst="rect">
            <a:avLst/>
          </a:prstGeom>
          <a:noFill/>
        </p:spPr>
      </p:pic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nl-BE" sz="4000" dirty="0" smtClean="0">
                <a:solidFill>
                  <a:srgbClr val="FFFF00"/>
                </a:solidFill>
                <a:latin typeface="Sebran3" panose="00000400000000000000" pitchFamily="2" charset="0"/>
              </a:rPr>
              <a:t>O van Oudercontact</a:t>
            </a:r>
            <a:endParaRPr lang="nl-BE" sz="4000" dirty="0">
              <a:solidFill>
                <a:srgbClr val="FFFF00"/>
              </a:solidFill>
              <a:latin typeface="Sebran3" panose="000004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erelateerde afbeeld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423587" y="476752"/>
            <a:ext cx="1234809" cy="1440000"/>
          </a:xfrm>
          <a:prstGeom prst="rect">
            <a:avLst/>
          </a:prstGeom>
          <a:noFill/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442713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BE" sz="4000" dirty="0" smtClean="0">
                <a:solidFill>
                  <a:srgbClr val="FFFF00"/>
                </a:solidFill>
                <a:latin typeface="Sebran3" panose="00000400000000000000" pitchFamily="2" charset="0"/>
              </a:rPr>
              <a:t>R van Rapporten</a:t>
            </a:r>
            <a:endParaRPr lang="nl-BE" sz="4000" dirty="0">
              <a:solidFill>
                <a:srgbClr val="FFFF00"/>
              </a:solidFill>
              <a:latin typeface="Sebran3" panose="00000400000000000000" pitchFamily="2" charset="0"/>
            </a:endParaRPr>
          </a:p>
        </p:txBody>
      </p:sp>
      <p:sp>
        <p:nvSpPr>
          <p:cNvPr id="8" name="Tijdelijke aanduiding voor inhoud 1"/>
          <p:cNvSpPr txBox="1">
            <a:spLocks/>
          </p:cNvSpPr>
          <p:nvPr/>
        </p:nvSpPr>
        <p:spPr>
          <a:xfrm>
            <a:off x="442713" y="1196752"/>
            <a:ext cx="8496944" cy="52437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BE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rapporten op een jaar: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BE" sz="2400" u="sng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BE" sz="2400" u="sng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doelenrapporten</a:t>
            </a:r>
          </a:p>
          <a:p>
            <a:pPr lvl="1">
              <a:buFont typeface="Courier New" charset="0"/>
              <a:buChar char="o"/>
            </a:pPr>
            <a:r>
              <a:rPr lang="nl-BE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Rond de herfstvakantie (OC)</a:t>
            </a:r>
          </a:p>
          <a:p>
            <a:pPr lvl="1">
              <a:buFont typeface="Courier New" charset="0"/>
              <a:buChar char="o"/>
            </a:pPr>
            <a:r>
              <a:rPr lang="nl-BE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Begin december (OC)</a:t>
            </a:r>
          </a:p>
          <a:p>
            <a:r>
              <a:rPr lang="nl-BE" sz="2400" u="sng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cijferrapporten</a:t>
            </a:r>
          </a:p>
          <a:p>
            <a:pPr lvl="1">
              <a:buFont typeface="Courier New" charset="0"/>
              <a:buChar char="o"/>
            </a:pPr>
            <a:r>
              <a:rPr lang="nl-BE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Januari </a:t>
            </a:r>
          </a:p>
          <a:p>
            <a:pPr lvl="1">
              <a:buFont typeface="Courier New" charset="0"/>
              <a:buChar char="o"/>
            </a:pPr>
            <a:r>
              <a:rPr lang="nl-BE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Maart</a:t>
            </a:r>
            <a:endParaRPr lang="nl-BE" sz="20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Courier New" charset="0"/>
              <a:buChar char="o"/>
            </a:pPr>
            <a:r>
              <a:rPr lang="nl-BE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Eind juni  (OC)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442713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BE" sz="4000" dirty="0" smtClean="0">
                <a:solidFill>
                  <a:srgbClr val="FFFF00"/>
                </a:solidFill>
                <a:latin typeface="Sebran3" panose="00000400000000000000" pitchFamily="2" charset="0"/>
              </a:rPr>
              <a:t>S van Schrijven</a:t>
            </a:r>
            <a:endParaRPr lang="nl-BE" sz="4000" dirty="0">
              <a:solidFill>
                <a:srgbClr val="FFFF00"/>
              </a:solidFill>
              <a:latin typeface="Sebran3" panose="00000400000000000000" pitchFamily="2" charset="0"/>
            </a:endParaRP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442713" y="1353898"/>
            <a:ext cx="8229600" cy="3864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Veel aandacht voor de juiste pengreep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nl-BE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klas </a:t>
            </a:r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starten we met aangepast potlood 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Later balpen </a:t>
            </a:r>
          </a:p>
          <a:p>
            <a:r>
              <a:rPr lang="nl-BE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Bij foutieve pengreep (of nog moeilijk) </a:t>
            </a:r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schrijfhulpje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Kleine letters, geen hoofdletters</a:t>
            </a:r>
          </a:p>
        </p:txBody>
      </p:sp>
      <p:pic>
        <p:nvPicPr>
          <p:cNvPr id="4" name="Picture 2" descr="Gerelateerde afbeeld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236296" y="3135939"/>
            <a:ext cx="1234809" cy="14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42713" y="1188326"/>
            <a:ext cx="8229600" cy="2168666"/>
          </a:xfrm>
        </p:spPr>
        <p:txBody>
          <a:bodyPr>
            <a:normAutofit fontScale="92500" lnSpcReduction="20000"/>
          </a:bodyPr>
          <a:lstStyle/>
          <a:p>
            <a:r>
              <a:rPr lang="nl-BE" sz="2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u per week</a:t>
            </a:r>
          </a:p>
          <a:p>
            <a:r>
              <a:rPr lang="nl-BE" sz="2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Turnbroek (zwarte/donkerblauwe) en sportschoenen in handig rugzakje (van stof)</a:t>
            </a:r>
          </a:p>
          <a:p>
            <a:r>
              <a:rPr lang="nl-BE" sz="2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T-shirt aangeboden door oudercomité</a:t>
            </a:r>
          </a:p>
          <a:p>
            <a:r>
              <a:rPr lang="nl-BE" sz="2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Voor elke vakantie mee naar huis om te wassen</a:t>
            </a:r>
          </a:p>
          <a:p>
            <a:r>
              <a:rPr lang="nl-BE" sz="2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Graag labelen </a:t>
            </a:r>
            <a:endParaRPr lang="nl-BE" sz="2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nl-BE" sz="24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BE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Gerelateerde afbeeld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853245" y="3356992"/>
            <a:ext cx="1234809" cy="1440000"/>
          </a:xfrm>
          <a:prstGeom prst="rect">
            <a:avLst/>
          </a:prstGeom>
          <a:noFill/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442713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BE" sz="4000" dirty="0" smtClean="0">
                <a:solidFill>
                  <a:srgbClr val="FFFF00"/>
                </a:solidFill>
                <a:latin typeface="Sebran3" panose="00000400000000000000" pitchFamily="2" charset="0"/>
              </a:rPr>
              <a:t>T van Turnen</a:t>
            </a:r>
            <a:endParaRPr lang="nl-BE" sz="4000" dirty="0">
              <a:solidFill>
                <a:srgbClr val="FFFF00"/>
              </a:solidFill>
              <a:latin typeface="Sebran3" panose="00000400000000000000" pitchFamily="2" charset="0"/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442713" y="4174062"/>
            <a:ext cx="8229600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BE" sz="24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Toetsen worden niet aangekondigd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 vrijdag meegegeven naar huis 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Thuis handtekenen en terug meegeven (ma)</a:t>
            </a:r>
            <a:endParaRPr lang="nl-BE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BE" sz="24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BE" sz="24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nl-BE" sz="24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BE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464810" y="319841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nl-BE" sz="4000" dirty="0" smtClean="0">
              <a:solidFill>
                <a:srgbClr val="FFFF00"/>
              </a:solidFill>
              <a:latin typeface="Sebran3" panose="00000400000000000000" pitchFamily="2" charset="0"/>
            </a:endParaRPr>
          </a:p>
          <a:p>
            <a:pPr algn="l"/>
            <a:r>
              <a:rPr lang="nl-BE" sz="4000" dirty="0" smtClean="0">
                <a:solidFill>
                  <a:srgbClr val="FFFF00"/>
                </a:solidFill>
                <a:latin typeface="Sebran3" panose="00000400000000000000" pitchFamily="2" charset="0"/>
              </a:rPr>
              <a:t>T van Toetsen</a:t>
            </a:r>
            <a:endParaRPr lang="nl-BE" sz="4000" dirty="0">
              <a:solidFill>
                <a:srgbClr val="FFFF00"/>
              </a:solidFill>
              <a:latin typeface="Sebran3" panose="00000400000000000000" pitchFamily="2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561093"/>
            <a:ext cx="8229600" cy="3921299"/>
          </a:xfrm>
        </p:spPr>
        <p:txBody>
          <a:bodyPr>
            <a:normAutofit/>
          </a:bodyPr>
          <a:lstStyle/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Kleinere uitstappen in thema van de lessen bv: de markt, Hof ter Saksen, het kerkhof, het verkeerswandeling door Haasdonk, …</a:t>
            </a:r>
          </a:p>
          <a:p>
            <a:r>
              <a:rPr lang="nl-BE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Brief op voorhand en in </a:t>
            </a:r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het agenda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Twee keer naar toneel </a:t>
            </a:r>
          </a:p>
          <a:p>
            <a:r>
              <a:rPr lang="nl-BE" sz="24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Technopolis</a:t>
            </a:r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Boerderijklassen</a:t>
            </a:r>
          </a:p>
          <a:p>
            <a:pPr marL="0" indent="0">
              <a:buNone/>
            </a:pPr>
            <a:endParaRPr lang="nl-BE" sz="24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Gerelateerde afbeeld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941168"/>
            <a:ext cx="1234809" cy="1440000"/>
          </a:xfrm>
          <a:prstGeom prst="rect">
            <a:avLst/>
          </a:prstGeom>
          <a:noFill/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457200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BE" sz="4000" dirty="0" smtClean="0">
                <a:solidFill>
                  <a:srgbClr val="FFFF00"/>
                </a:solidFill>
                <a:latin typeface="Sebran3" panose="00000400000000000000" pitchFamily="2" charset="0"/>
              </a:rPr>
              <a:t>U van Uitstappen</a:t>
            </a:r>
            <a:endParaRPr lang="nl-BE" sz="4000" dirty="0">
              <a:solidFill>
                <a:srgbClr val="FFFF00"/>
              </a:solidFill>
              <a:latin typeface="Sebran3" panose="00000400000000000000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7498" y="404664"/>
            <a:ext cx="7560840" cy="1143000"/>
          </a:xfrm>
        </p:spPr>
        <p:txBody>
          <a:bodyPr>
            <a:noAutofit/>
          </a:bodyPr>
          <a:lstStyle/>
          <a:p>
            <a:pPr algn="l"/>
            <a:r>
              <a:rPr lang="nl-BE" sz="4000" dirty="0" smtClean="0">
                <a:solidFill>
                  <a:srgbClr val="FFFF00"/>
                </a:solidFill>
                <a:latin typeface="Sebran3" panose="00000400000000000000" pitchFamily="2" charset="0"/>
                <a:cs typeface="Aharoni" pitchFamily="2" charset="-79"/>
              </a:rPr>
              <a:t>A van Algemeen</a:t>
            </a:r>
            <a:endParaRPr lang="nl-BE" sz="4000" dirty="0">
              <a:solidFill>
                <a:srgbClr val="FFFF00"/>
              </a:solidFill>
              <a:latin typeface="Sebran3" panose="00000400000000000000" pitchFamily="2" charset="0"/>
              <a:cs typeface="Aharoni" pitchFamily="2" charset="-79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/>
          </a:bodyPr>
          <a:lstStyle/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In onze klas zitten 20 kinderen: </a:t>
            </a:r>
          </a:p>
          <a:p>
            <a:pPr marL="0" indent="0">
              <a:buNone/>
            </a:pPr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	- 8 meisjes</a:t>
            </a:r>
          </a:p>
          <a:p>
            <a:pPr marL="0" indent="0">
              <a:buNone/>
            </a:pPr>
            <a:r>
              <a:rPr lang="nl-BE" sz="2400" dirty="0">
                <a:solidFill>
                  <a:schemeClr val="bg1"/>
                </a:solidFill>
                <a:latin typeface="Calibri" panose="020F0502020204030204" pitchFamily="34" charset="0"/>
              </a:rPr>
              <a:t>	</a:t>
            </a:r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-  12 jongens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Juf Denise &amp; Phyby zijn de klasjuffen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Juf Denise: maandag en dinsdag (woensdag afwisselend)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Juf Phyby: donderdag en vrijdag (woensdag afwisselend)</a:t>
            </a:r>
          </a:p>
          <a:p>
            <a:r>
              <a:rPr lang="nl-BE" sz="2400" dirty="0">
                <a:solidFill>
                  <a:schemeClr val="bg1"/>
                </a:solidFill>
                <a:latin typeface="Calibri" panose="020F0502020204030204" pitchFamily="34" charset="0"/>
              </a:rPr>
              <a:t>J</a:t>
            </a:r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uf Brenda is de zorgjuf</a:t>
            </a:r>
            <a:endParaRPr lang="nl-BE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26626" name="Picture 2" descr="Gerelateerde afbeeld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378968" y="404664"/>
            <a:ext cx="1234809" cy="14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587964"/>
            <a:ext cx="8229600" cy="3425211"/>
          </a:xfrm>
        </p:spPr>
        <p:txBody>
          <a:bodyPr>
            <a:normAutofit/>
          </a:bodyPr>
          <a:lstStyle/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Gezonde traktaties worden toegestaan  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Géén snoep, chips, chocolade, … 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Mini feestje in de klas: zingen, op de stoel staan, cadeautje uit de verrassingsdoos</a:t>
            </a:r>
            <a:r>
              <a:rPr lang="nl-BE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</a:t>
            </a:r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en een verjaardagskroon</a:t>
            </a:r>
            <a:endParaRPr lang="nl-BE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Gerelateerde afbeeld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236296" y="476672"/>
            <a:ext cx="1234809" cy="1440000"/>
          </a:xfrm>
          <a:prstGeom prst="rect">
            <a:avLst/>
          </a:prstGeom>
          <a:noFill/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457200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BE" sz="4000" dirty="0" smtClean="0">
                <a:solidFill>
                  <a:srgbClr val="FFFF00"/>
                </a:solidFill>
                <a:latin typeface="Sebran3" panose="00000400000000000000" pitchFamily="2" charset="0"/>
              </a:rPr>
              <a:t>V van Verjaardag</a:t>
            </a:r>
            <a:endParaRPr lang="nl-BE" sz="4000" dirty="0">
              <a:solidFill>
                <a:srgbClr val="FFFF00"/>
              </a:solidFill>
              <a:latin typeface="Sebran3" panose="00000400000000000000" pitchFamily="2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2792" y="1165272"/>
            <a:ext cx="8357680" cy="2745512"/>
          </a:xfrm>
        </p:spPr>
        <p:txBody>
          <a:bodyPr>
            <a:normAutofit/>
          </a:bodyPr>
          <a:lstStyle/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werken in thema’s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mag steeds spullen meegeven binnen het thema voor onze kijktafel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kan je iets komen vertellen over het thema, steeds welkom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leren zoveel mogelijk al doende en al spelend</a:t>
            </a:r>
          </a:p>
          <a:p>
            <a:pPr>
              <a:buNone/>
            </a:pPr>
            <a:endParaRPr lang="nl-BE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Gerelateerde afbeeld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457583" y="332896"/>
            <a:ext cx="1234809" cy="1440000"/>
          </a:xfrm>
          <a:prstGeom prst="rect">
            <a:avLst/>
          </a:prstGeom>
          <a:noFill/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462792" y="23866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BE" sz="4000" dirty="0" smtClean="0">
                <a:solidFill>
                  <a:srgbClr val="FFFF00"/>
                </a:solidFill>
                <a:latin typeface="Sebran3" panose="00000400000000000000" pitchFamily="2" charset="0"/>
              </a:rPr>
              <a:t>W van </a:t>
            </a:r>
            <a:r>
              <a:rPr lang="nl-BE" sz="4000" dirty="0" err="1" smtClean="0">
                <a:solidFill>
                  <a:srgbClr val="FFFF00"/>
                </a:solidFill>
                <a:latin typeface="Sebran3" panose="00000400000000000000" pitchFamily="2" charset="0"/>
              </a:rPr>
              <a:t>Wero</a:t>
            </a:r>
            <a:endParaRPr lang="nl-BE" sz="4000" dirty="0">
              <a:solidFill>
                <a:srgbClr val="FFFF00"/>
              </a:solidFill>
              <a:latin typeface="Sebran3" panose="00000400000000000000" pitchFamily="2" charset="0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41069" y="358810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BE" sz="4000" dirty="0" smtClean="0">
                <a:solidFill>
                  <a:srgbClr val="FFFF00"/>
                </a:solidFill>
                <a:latin typeface="Sebran3" panose="00000400000000000000" pitchFamily="2" charset="0"/>
              </a:rPr>
              <a:t>W van Wiskunde</a:t>
            </a:r>
            <a:endParaRPr lang="nl-BE" sz="4000" dirty="0">
              <a:solidFill>
                <a:srgbClr val="FFFF00"/>
              </a:solidFill>
              <a:latin typeface="Sebran3" panose="00000400000000000000" pitchFamily="2" charset="0"/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526832" y="4627136"/>
            <a:ext cx="8229600" cy="2424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Reken Maar!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Verbonden aan Bingel</a:t>
            </a:r>
          </a:p>
        </p:txBody>
      </p:sp>
      <p:pic>
        <p:nvPicPr>
          <p:cNvPr id="9" name="Picture 2" descr="Afbeeldingsresultaat voor reken maar!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557" y="4661465"/>
            <a:ext cx="1224136" cy="1729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erelateerde afbeeld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991" y="404664"/>
            <a:ext cx="1234809" cy="1440000"/>
          </a:xfrm>
          <a:prstGeom prst="rect">
            <a:avLst/>
          </a:prstGeom>
          <a:noFill/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45720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nl-BE" sz="4000" dirty="0">
              <a:solidFill>
                <a:srgbClr val="FFFF00"/>
              </a:solidFill>
              <a:latin typeface="Sebran3" panose="00000400000000000000" pitchFamily="2" charset="0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5720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BE" sz="4000" dirty="0" smtClean="0">
                <a:solidFill>
                  <a:srgbClr val="FFFF00"/>
                </a:solidFill>
                <a:latin typeface="Sebran3" panose="00000400000000000000" pitchFamily="2" charset="0"/>
              </a:rPr>
              <a:t>W van Welbevinden</a:t>
            </a:r>
            <a:endParaRPr lang="nl-BE" sz="4000" dirty="0">
              <a:solidFill>
                <a:srgbClr val="FFFF00"/>
              </a:solidFill>
              <a:latin typeface="Sebran3" panose="00000400000000000000" pitchFamily="2" charset="0"/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457200" y="1268760"/>
            <a:ext cx="8229600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BE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Een kind moet zich goed voelen op school en in de klas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Samen werken we aan een positieve klassfeer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Rustmomenten/yoga inlassen indien nodig</a:t>
            </a:r>
          </a:p>
          <a:p>
            <a:endParaRPr lang="nl-BE" sz="24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nl-BE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503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955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nl-BE" sz="4000" dirty="0" smtClean="0">
                <a:solidFill>
                  <a:srgbClr val="FFFF00"/>
                </a:solidFill>
                <a:latin typeface="Sebran3" panose="00000400000000000000" pitchFamily="2" charset="0"/>
              </a:rPr>
              <a:t>Z van Zorg</a:t>
            </a:r>
            <a:endParaRPr lang="nl-BE" sz="4000" dirty="0">
              <a:solidFill>
                <a:srgbClr val="FFFF00"/>
              </a:solidFill>
              <a:latin typeface="Sebran3" panose="00000400000000000000" pitchFamily="2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315" y="1109928"/>
            <a:ext cx="8229600" cy="2659434"/>
          </a:xfrm>
        </p:spPr>
        <p:txBody>
          <a:bodyPr>
            <a:normAutofit/>
          </a:bodyPr>
          <a:lstStyle/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kinderen worden bijgestuurd waar nodig (met ondersteuning van juf Brenda)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Merk je zelf iets op, vertel het ons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Hulpmiddelen in de klas (blokjes, hulpkaarten, …)</a:t>
            </a:r>
          </a:p>
          <a:p>
            <a:r>
              <a:rPr lang="nl-BE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Indien nodig: </a:t>
            </a:r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CLB</a:t>
            </a:r>
            <a:endParaRPr lang="nl-BE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Gerelateerde afbeeld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092280" y="2439645"/>
            <a:ext cx="1234809" cy="1440000"/>
          </a:xfrm>
          <a:prstGeom prst="rect">
            <a:avLst/>
          </a:prstGeom>
          <a:noFill/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507440" y="27724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nl-BE" sz="4000" dirty="0" smtClean="0">
              <a:solidFill>
                <a:srgbClr val="FFFF00"/>
              </a:solidFill>
              <a:latin typeface="Sebran3" panose="00000400000000000000" pitchFamily="2" charset="0"/>
            </a:endParaRPr>
          </a:p>
          <a:p>
            <a:pPr algn="l"/>
            <a:r>
              <a:rPr lang="nl-BE" sz="4000" dirty="0" smtClean="0">
                <a:solidFill>
                  <a:srgbClr val="FFFF00"/>
                </a:solidFill>
                <a:latin typeface="Sebran3" panose="00000400000000000000" pitchFamily="2" charset="0"/>
              </a:rPr>
              <a:t>Z van Zwemmen</a:t>
            </a:r>
            <a:endParaRPr lang="nl-BE" sz="4000" dirty="0">
              <a:solidFill>
                <a:srgbClr val="FFFF00"/>
              </a:solidFill>
              <a:latin typeface="Sebran3" panose="00000400000000000000" pitchFamily="2" charset="0"/>
            </a:endParaRP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519628" y="3769362"/>
            <a:ext cx="8229600" cy="22890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BE" sz="24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Tweewekelijks op vrijdag van 10u tot 11u50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Zwemgerief in een (handige) rugzak dat uw kind zélf kan openen en sluiten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Badmuts is verplicht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Enkel aansluitend zwemgerief, geen zwemshorts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6107860"/>
          </a:xfrm>
        </p:spPr>
        <p:txBody>
          <a:bodyPr>
            <a:noAutofit/>
          </a:bodyPr>
          <a:lstStyle/>
          <a:p>
            <a:pPr algn="l"/>
            <a:r>
              <a:rPr lang="nl-BE" sz="8000" dirty="0" smtClean="0">
                <a:solidFill>
                  <a:srgbClr val="FFFF00"/>
                </a:solidFill>
                <a:latin typeface="Sebran3" panose="00000400000000000000" pitchFamily="2" charset="0"/>
              </a:rPr>
              <a:t>Bedankt!</a:t>
            </a:r>
            <a:br>
              <a:rPr lang="nl-BE" sz="8000" dirty="0" smtClean="0">
                <a:solidFill>
                  <a:srgbClr val="FFFF00"/>
                </a:solidFill>
                <a:latin typeface="Sebran3" panose="00000400000000000000" pitchFamily="2" charset="0"/>
              </a:rPr>
            </a:br>
            <a:r>
              <a:rPr lang="nl-BE" sz="8000" dirty="0" smtClean="0">
                <a:solidFill>
                  <a:srgbClr val="FFFF00"/>
                </a:solidFill>
                <a:latin typeface="Sebran3" panose="00000400000000000000" pitchFamily="2" charset="0"/>
              </a:rPr>
              <a:t/>
            </a:r>
            <a:br>
              <a:rPr lang="nl-BE" sz="8000" dirty="0" smtClean="0">
                <a:solidFill>
                  <a:srgbClr val="FFFF00"/>
                </a:solidFill>
                <a:latin typeface="Sebran3" panose="00000400000000000000" pitchFamily="2" charset="0"/>
              </a:rPr>
            </a:br>
            <a:r>
              <a:rPr lang="nl-BE" sz="8000" dirty="0">
                <a:solidFill>
                  <a:srgbClr val="FFFF00"/>
                </a:solidFill>
                <a:latin typeface="Sebran3" panose="00000400000000000000" pitchFamily="2" charset="0"/>
              </a:rPr>
              <a:t/>
            </a:r>
            <a:br>
              <a:rPr lang="nl-BE" sz="8000" dirty="0">
                <a:solidFill>
                  <a:srgbClr val="FFFF00"/>
                </a:solidFill>
                <a:latin typeface="Sebran3" panose="00000400000000000000" pitchFamily="2" charset="0"/>
              </a:rPr>
            </a:br>
            <a:r>
              <a:rPr lang="nl-BE" sz="4000" dirty="0" smtClean="0">
                <a:solidFill>
                  <a:schemeClr val="bg1"/>
                </a:solidFill>
                <a:latin typeface="Sebran3" panose="00000400000000000000" pitchFamily="2" charset="0"/>
              </a:rPr>
              <a:t>Nog vragen?</a:t>
            </a:r>
            <a:endParaRPr lang="nl-BE" sz="4000" dirty="0">
              <a:solidFill>
                <a:schemeClr val="bg1"/>
              </a:solidFill>
              <a:latin typeface="Sebran3" panose="00000400000000000000" pitchFamily="2" charset="0"/>
            </a:endParaRPr>
          </a:p>
        </p:txBody>
      </p:sp>
      <p:pic>
        <p:nvPicPr>
          <p:cNvPr id="4" name="Picture 2" descr="Gerelateerde afbeeld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004048" y="2241829"/>
            <a:ext cx="3600400" cy="4198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7498" y="404664"/>
            <a:ext cx="7560840" cy="1143000"/>
          </a:xfrm>
        </p:spPr>
        <p:txBody>
          <a:bodyPr>
            <a:noAutofit/>
          </a:bodyPr>
          <a:lstStyle/>
          <a:p>
            <a:pPr algn="l"/>
            <a:r>
              <a:rPr lang="nl-BE" sz="4000" dirty="0" smtClean="0">
                <a:solidFill>
                  <a:srgbClr val="FFFF00"/>
                </a:solidFill>
                <a:latin typeface="Sebran3" panose="00000400000000000000" pitchFamily="2" charset="0"/>
                <a:cs typeface="Aharoni" pitchFamily="2" charset="-79"/>
              </a:rPr>
              <a:t>A van Agenda</a:t>
            </a:r>
            <a:endParaRPr lang="nl-BE" sz="4000" dirty="0">
              <a:solidFill>
                <a:srgbClr val="FFFF00"/>
              </a:solidFill>
              <a:latin typeface="Sebran3" panose="00000400000000000000" pitchFamily="2" charset="0"/>
              <a:cs typeface="Aharoni" pitchFamily="2" charset="-79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/>
          </a:bodyPr>
          <a:lstStyle/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Belangrijk communicatiemiddel = Steeds heen &amp; weer 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In begin geschreven door juf; geleidelijke opbouw naar zelf schrijven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Vooral zwemmen, iets meebrengen, … </a:t>
            </a:r>
            <a:endParaRPr lang="nl-BE" sz="2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nl-BE" sz="24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>
              <a:buNone/>
            </a:pPr>
            <a:endParaRPr lang="nl-BE" sz="24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>
              <a:buNone/>
            </a:pPr>
            <a:endParaRPr lang="nl-BE" sz="24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>
              <a:buFont typeface="Arial" charset="0"/>
              <a:buChar char="•"/>
            </a:pPr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4 Z-briefjes </a:t>
            </a:r>
          </a:p>
          <a:p>
            <a:pPr>
              <a:buFont typeface="Arial" charset="0"/>
              <a:buChar char="•"/>
            </a:pPr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Vanaf dan altijd doktersbriefje</a:t>
            </a:r>
          </a:p>
          <a:p>
            <a:pPr>
              <a:buFont typeface="Arial" charset="0"/>
              <a:buChar char="•"/>
            </a:pPr>
            <a:r>
              <a:rPr lang="nl-BE" sz="2400" dirty="0">
                <a:solidFill>
                  <a:schemeClr val="bg1"/>
                </a:solidFill>
                <a:latin typeface="Calibri" panose="020F0502020204030204" pitchFamily="34" charset="0"/>
              </a:rPr>
              <a:t>5 halve dagen ongewettigd afwezig: </a:t>
            </a:r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CLB</a:t>
            </a:r>
          </a:p>
          <a:p>
            <a:pPr>
              <a:buFont typeface="Arial" charset="0"/>
              <a:buChar char="•"/>
            </a:pPr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Steeds aan juf(fen)/juf van de dag laten weten</a:t>
            </a:r>
            <a:endParaRPr lang="nl-BE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26626" name="Picture 2" descr="Gerelateerde afbeeld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451991" y="405764"/>
            <a:ext cx="1234809" cy="1440000"/>
          </a:xfrm>
          <a:prstGeom prst="rect">
            <a:avLst/>
          </a:prstGeom>
          <a:noFill/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527498" y="3356992"/>
            <a:ext cx="642076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BE" sz="4000" dirty="0" smtClean="0">
                <a:solidFill>
                  <a:srgbClr val="FFFF00"/>
                </a:solidFill>
                <a:latin typeface="Sebran3" panose="00000400000000000000" pitchFamily="2" charset="0"/>
                <a:cs typeface="Aharoni" pitchFamily="2" charset="-79"/>
              </a:rPr>
              <a:t>A van Afwezigheden</a:t>
            </a:r>
            <a:endParaRPr lang="nl-BE" sz="4000" dirty="0">
              <a:solidFill>
                <a:srgbClr val="FFFF00"/>
              </a:solidFill>
              <a:latin typeface="Sebran3" panose="00000400000000000000" pitchFamily="2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1549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5508" y="1546775"/>
            <a:ext cx="8229600" cy="2664296"/>
          </a:xfrm>
        </p:spPr>
        <p:txBody>
          <a:bodyPr>
            <a:normAutofit/>
          </a:bodyPr>
          <a:lstStyle/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Online oefenmateriaal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Op school, maar ook thuis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2 x per week rekenhuiswerk (ma &amp; do)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Inlogcode en wachtwoord kleeft vooraan in agenda</a:t>
            </a:r>
            <a:endParaRPr lang="nl-BE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Gerelateerde afbeeld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253263" y="469726"/>
            <a:ext cx="1234809" cy="1440000"/>
          </a:xfrm>
          <a:prstGeom prst="rect">
            <a:avLst/>
          </a:prstGeom>
          <a:noFill/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539552" y="464708"/>
            <a:ext cx="54726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BE" dirty="0" smtClean="0">
                <a:solidFill>
                  <a:srgbClr val="FFFF00"/>
                </a:solidFill>
                <a:latin typeface="Sebran3" panose="00000400000000000000" pitchFamily="2" charset="0"/>
              </a:rPr>
              <a:t>B van </a:t>
            </a:r>
            <a:endParaRPr lang="nl-BE" dirty="0">
              <a:solidFill>
                <a:srgbClr val="FFFF00"/>
              </a:solidFill>
              <a:latin typeface="Sebran3" panose="00000400000000000000" pitchFamily="2" charset="0"/>
            </a:endParaRPr>
          </a:p>
        </p:txBody>
      </p:sp>
      <p:pic>
        <p:nvPicPr>
          <p:cNvPr id="1028" name="Picture 4" descr="Gerelateerde afbeeld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60" y="318197"/>
            <a:ext cx="2232248" cy="115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515508" y="4031084"/>
            <a:ext cx="54726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BE" dirty="0" smtClean="0">
                <a:solidFill>
                  <a:srgbClr val="FFFF00"/>
                </a:solidFill>
                <a:latin typeface="Sebran3" panose="00000400000000000000" pitchFamily="2" charset="0"/>
              </a:rPr>
              <a:t>B van Bestellen </a:t>
            </a:r>
            <a:endParaRPr lang="nl-BE" dirty="0">
              <a:solidFill>
                <a:srgbClr val="FFFF00"/>
              </a:solidFill>
              <a:latin typeface="Sebran3" panose="00000400000000000000" pitchFamily="2" charset="0"/>
            </a:endParaRP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503289" y="5041042"/>
            <a:ext cx="8229600" cy="126001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Meeste kosten doorgaans via rekening (Zonnekind, leesboekjes, klasfoto, nieuwjaarsbrieven, …) 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Geld voor zwemmuts, middagmaal voor solidariteitsacties meegeven (wordt uitdrukkelijk meegedeeld)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nl-BE" sz="4000" dirty="0">
                <a:solidFill>
                  <a:srgbClr val="FFFF00"/>
                </a:solidFill>
                <a:latin typeface="Sebran3" panose="00000400000000000000" pitchFamily="2" charset="0"/>
              </a:rPr>
              <a:t>B</a:t>
            </a:r>
            <a:r>
              <a:rPr lang="nl-BE" sz="4000" dirty="0" smtClean="0">
                <a:solidFill>
                  <a:srgbClr val="FFFF00"/>
                </a:solidFill>
                <a:latin typeface="Sebran3" panose="00000400000000000000" pitchFamily="2" charset="0"/>
              </a:rPr>
              <a:t> van Boeken/bib</a:t>
            </a:r>
            <a:endParaRPr lang="nl-BE" sz="4000" dirty="0">
              <a:solidFill>
                <a:srgbClr val="FFFF00"/>
              </a:solidFill>
              <a:latin typeface="Sebran3" panose="00000400000000000000" pitchFamily="2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616489"/>
            <a:ext cx="8229600" cy="2388575"/>
          </a:xfrm>
        </p:spPr>
        <p:txBody>
          <a:bodyPr>
            <a:normAutofit/>
          </a:bodyPr>
          <a:lstStyle/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Driewekelijks bezoek aan de bib van Haasdonk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Begin schooljaar = ontlenen van 2 prentenboeken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Evolutie naar 2 leesboeken op AVI-niveau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Boekjes blijven op school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Klasbibliotheek</a:t>
            </a:r>
          </a:p>
          <a:p>
            <a:endParaRPr lang="nl-BE" sz="24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Gerelateerde afbeeld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941168"/>
            <a:ext cx="1234809" cy="14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645" y="20859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nl-BE" sz="4000" dirty="0" smtClean="0">
                <a:solidFill>
                  <a:srgbClr val="FFFF00"/>
                </a:solidFill>
                <a:latin typeface="Sebran3" panose="00000400000000000000" pitchFamily="2" charset="0"/>
              </a:rPr>
              <a:t>D van Dagplanning</a:t>
            </a:r>
            <a:endParaRPr lang="nl-BE" sz="4000" dirty="0">
              <a:solidFill>
                <a:srgbClr val="FFFF00"/>
              </a:solidFill>
              <a:latin typeface="Sebran3" panose="00000400000000000000" pitchFamily="2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0645" y="1196752"/>
            <a:ext cx="8229600" cy="3168352"/>
          </a:xfrm>
        </p:spPr>
        <p:txBody>
          <a:bodyPr>
            <a:normAutofit/>
          </a:bodyPr>
          <a:lstStyle/>
          <a:p>
            <a:r>
              <a:rPr lang="nl-BE" sz="2400" dirty="0">
                <a:solidFill>
                  <a:schemeClr val="bg1"/>
                </a:solidFill>
                <a:latin typeface="Calibri" panose="020F0502020204030204" pitchFamily="34" charset="0"/>
              </a:rPr>
              <a:t>O</a:t>
            </a:r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p het bord met pictogrammen en woorden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Dagindeling:	</a:t>
            </a:r>
            <a:r>
              <a:rPr lang="nl-BE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8u40: na de bel in de rij en naar de klas</a:t>
            </a:r>
          </a:p>
          <a:p>
            <a:pPr marL="0" indent="0">
              <a:buNone/>
            </a:pPr>
            <a:r>
              <a:rPr lang="nl-BE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			10u20-10u35: speeltijd (fruit)</a:t>
            </a:r>
          </a:p>
          <a:p>
            <a:pPr marL="0" indent="0">
              <a:buNone/>
            </a:pPr>
            <a:r>
              <a:rPr lang="nl-BE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			11u50-13u15: middagpauze</a:t>
            </a:r>
          </a:p>
          <a:p>
            <a:pPr marL="0" indent="0">
              <a:buNone/>
            </a:pPr>
            <a:r>
              <a:rPr lang="nl-BE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			14u30-14u45: speeltijd (fruit of koek)</a:t>
            </a:r>
          </a:p>
          <a:p>
            <a:pPr marL="0" indent="0">
              <a:buNone/>
            </a:pPr>
            <a:r>
              <a:rPr lang="nl-BE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			15u35: einde schooldag</a:t>
            </a:r>
          </a:p>
          <a:p>
            <a:endParaRPr lang="nl-BE" sz="24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>
              <a:buNone/>
            </a:pPr>
            <a:endParaRPr lang="nl-BE" sz="24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Gerelateerde afbeeld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15311" y="374609"/>
            <a:ext cx="1234809" cy="1440000"/>
          </a:xfrm>
          <a:prstGeom prst="rect">
            <a:avLst/>
          </a:prstGeom>
          <a:noFill/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509005" y="429718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BE" sz="4000" dirty="0" smtClean="0">
                <a:solidFill>
                  <a:srgbClr val="FFFF00"/>
                </a:solidFill>
                <a:latin typeface="Sebran3" panose="00000400000000000000" pitchFamily="2" charset="0"/>
              </a:rPr>
              <a:t>D van Differentiatie</a:t>
            </a:r>
            <a:endParaRPr lang="nl-BE" sz="4000" dirty="0">
              <a:solidFill>
                <a:srgbClr val="FFFF00"/>
              </a:solidFill>
              <a:latin typeface="Sebran3" panose="00000400000000000000" pitchFamily="2" charset="0"/>
            </a:endParaRP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544750" y="5291133"/>
            <a:ext cx="8003561" cy="1287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Differentiëren op instructie en/of tijd, interesses 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Remediëren en verrijken</a:t>
            </a:r>
          </a:p>
          <a:p>
            <a:pPr>
              <a:buFont typeface="Arial" panose="020B0604020202020204" pitchFamily="34" charset="0"/>
              <a:buNone/>
            </a:pPr>
            <a:endParaRPr lang="nl-BE" sz="24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l-BE" sz="4000" dirty="0" smtClean="0">
                <a:solidFill>
                  <a:srgbClr val="FFFF00"/>
                </a:solidFill>
                <a:latin typeface="Sebran3" panose="00000400000000000000" pitchFamily="2" charset="0"/>
              </a:rPr>
              <a:t>E van Eigen materiaal</a:t>
            </a:r>
            <a:endParaRPr lang="nl-BE" sz="4000" dirty="0">
              <a:solidFill>
                <a:srgbClr val="FFFF00"/>
              </a:solidFill>
              <a:latin typeface="Sebran3" panose="00000400000000000000" pitchFamily="2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5521" y="1916832"/>
            <a:ext cx="8229600" cy="4392488"/>
          </a:xfrm>
        </p:spPr>
        <p:txBody>
          <a:bodyPr>
            <a:normAutofit/>
          </a:bodyPr>
          <a:lstStyle/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Schoolmateriaal krijgen de kinderen van de school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Genoeg in klas, maar eigen materiaal (bv. potloden of stiften) mogen. Dit is dan wel op eigen verantwoordelijkheid.</a:t>
            </a:r>
            <a:endParaRPr lang="nl-BE" sz="2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Soms knutselmateriaal van thuis meebr. (wc-rolletje, botervlootje, zakdoekdoos,…)</a:t>
            </a:r>
          </a:p>
        </p:txBody>
      </p:sp>
      <p:pic>
        <p:nvPicPr>
          <p:cNvPr id="4" name="Picture 2" descr="Gerelateerde afbeeld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349890" y="476832"/>
            <a:ext cx="1234809" cy="14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46087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nl-BE" sz="4000" dirty="0" smtClean="0">
                <a:solidFill>
                  <a:srgbClr val="FFFF00"/>
                </a:solidFill>
                <a:latin typeface="Sebran3" panose="00000400000000000000" pitchFamily="2" charset="0"/>
              </a:rPr>
              <a:t>F van Fruit </a:t>
            </a:r>
            <a:endParaRPr lang="nl-BE" sz="4000" dirty="0">
              <a:solidFill>
                <a:srgbClr val="FFFF00"/>
              </a:solidFill>
              <a:latin typeface="Sebran3" panose="00000400000000000000" pitchFamily="2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72506"/>
            <a:ext cx="8229600" cy="2016224"/>
          </a:xfrm>
        </p:spPr>
        <p:txBody>
          <a:bodyPr>
            <a:normAutofit/>
          </a:bodyPr>
          <a:lstStyle/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Dinsdag en donderdagvoormiddag 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Gezonde school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Geschild in een doosje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Groenten kunnen ook </a:t>
            </a:r>
          </a:p>
          <a:p>
            <a:endParaRPr lang="nl-BE" sz="2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nl-BE" sz="24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nl-BE" sz="2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nl-BE" sz="24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>
              <a:buNone/>
            </a:pPr>
            <a:endParaRPr lang="nl-BE" sz="24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Gerelateerde afbeeld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236296" y="548680"/>
            <a:ext cx="1234809" cy="1440000"/>
          </a:xfrm>
          <a:prstGeom prst="rect">
            <a:avLst/>
          </a:prstGeom>
          <a:noFill/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467544" y="26695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nl-BE" sz="4000" dirty="0" smtClean="0">
              <a:solidFill>
                <a:srgbClr val="FFFF00"/>
              </a:solidFill>
              <a:latin typeface="Sebran3" panose="00000400000000000000" pitchFamily="2" charset="0"/>
            </a:endParaRPr>
          </a:p>
          <a:p>
            <a:pPr algn="l"/>
            <a:r>
              <a:rPr lang="nl-BE" sz="4000" dirty="0" smtClean="0">
                <a:solidFill>
                  <a:srgbClr val="FFFF00"/>
                </a:solidFill>
                <a:latin typeface="Sebran3" panose="00000400000000000000" pitchFamily="2" charset="0"/>
              </a:rPr>
              <a:t>F van Fietsen </a:t>
            </a:r>
            <a:endParaRPr lang="nl-BE" sz="4000" dirty="0">
              <a:solidFill>
                <a:srgbClr val="FFFF00"/>
              </a:solidFill>
              <a:latin typeface="Sebran3" panose="00000400000000000000" pitchFamily="2" charset="0"/>
            </a:endParaRP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467544" y="3812556"/>
            <a:ext cx="8229600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BE" sz="24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Stimuleren van fiets (met fiets naar school)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Fiets in rek plaatsen (voorbij het rek van de leerkrachten)</a:t>
            </a:r>
          </a:p>
          <a:p>
            <a:endParaRPr lang="nl-BE" sz="24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nl-BE" sz="24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nl-BE" sz="4000" dirty="0" smtClean="0">
                <a:solidFill>
                  <a:srgbClr val="FFFF00"/>
                </a:solidFill>
                <a:latin typeface="Sebran3" panose="00000400000000000000" pitchFamily="2" charset="0"/>
              </a:rPr>
              <a:t>G van Godsdienst</a:t>
            </a:r>
            <a:endParaRPr lang="nl-BE" sz="4000" dirty="0">
              <a:solidFill>
                <a:srgbClr val="FFFF00"/>
              </a:solidFill>
              <a:latin typeface="Sebran3" panose="00000400000000000000" pitchFamily="2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412777"/>
            <a:ext cx="8229600" cy="2016223"/>
          </a:xfrm>
        </p:spPr>
        <p:txBody>
          <a:bodyPr>
            <a:normAutofit/>
          </a:bodyPr>
          <a:lstStyle/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Katholieke godsdienst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Onthaal in babbelhoekje/godsdiensthoekje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Plaats om te leren over andere godsdiensten</a:t>
            </a:r>
          </a:p>
          <a:p>
            <a:r>
              <a:rPr lang="nl-BE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Tweede semester = aandacht voor Eerste Communie</a:t>
            </a:r>
          </a:p>
          <a:p>
            <a:endParaRPr lang="nl-BE" sz="24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nl-BE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Gerelateerde afbeeld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869160"/>
            <a:ext cx="1234809" cy="14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nfoavond">
      <a:majorFont>
        <a:latin typeface="Diamond Girl"/>
        <a:ea typeface=""/>
        <a:cs typeface=""/>
      </a:majorFont>
      <a:minorFont>
        <a:latin typeface="Diamond Gir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Het ABC van het derde leerjaar</Template>
  <TotalTime>52236</TotalTime>
  <Words>888</Words>
  <Application>Microsoft Office PowerPoint</Application>
  <PresentationFormat>Diavoorstelling (4:3)</PresentationFormat>
  <Paragraphs>179</Paragraphs>
  <Slides>24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32" baseType="lpstr">
      <vt:lpstr>Aharoni</vt:lpstr>
      <vt:lpstr>Arial</vt:lpstr>
      <vt:lpstr>Calibri</vt:lpstr>
      <vt:lpstr>Courier New</vt:lpstr>
      <vt:lpstr>Diamond Girl</vt:lpstr>
      <vt:lpstr>Sebran3</vt:lpstr>
      <vt:lpstr>Wingdings</vt:lpstr>
      <vt:lpstr>Kantoorthema</vt:lpstr>
      <vt:lpstr>Het ABC van het  1ste leerjaar bij juf Denise &amp; juf Phyby</vt:lpstr>
      <vt:lpstr>A van Algemeen</vt:lpstr>
      <vt:lpstr>A van Agenda</vt:lpstr>
      <vt:lpstr>PowerPoint-presentatie</vt:lpstr>
      <vt:lpstr>B van Boeken/bib</vt:lpstr>
      <vt:lpstr>D van Dagplanning</vt:lpstr>
      <vt:lpstr>E van Eigen materiaal</vt:lpstr>
      <vt:lpstr>F van Fruit </vt:lpstr>
      <vt:lpstr>G van Godsdienst</vt:lpstr>
      <vt:lpstr>H van Huiswerk</vt:lpstr>
      <vt:lpstr>I van Informatie</vt:lpstr>
      <vt:lpstr>K van Kindcontact</vt:lpstr>
      <vt:lpstr>L van Lezen</vt:lpstr>
      <vt:lpstr>PowerPoint-presentatie</vt:lpstr>
      <vt:lpstr>O van Oudercontact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Z van Zorg</vt:lpstr>
      <vt:lpstr>Bedankt!   Nog vragen?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ABC van het  derde leerjaar</dc:title>
  <dc:creator>Eline</dc:creator>
  <cp:lastModifiedBy>1ste leerjaar</cp:lastModifiedBy>
  <cp:revision>105</cp:revision>
  <dcterms:created xsi:type="dcterms:W3CDTF">2016-09-07T18:03:51Z</dcterms:created>
  <dcterms:modified xsi:type="dcterms:W3CDTF">2019-09-03T17:05:25Z</dcterms:modified>
</cp:coreProperties>
</file>